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  <p:sldMasterId id="2147483684" r:id="rId5"/>
    <p:sldMasterId id="214748368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</p:sldIdLst>
  <p:sldSz cy="5143500" cx="9144000"/>
  <p:notesSz cx="6858000" cy="9144000"/>
  <p:embeddedFontLst>
    <p:embeddedFont>
      <p:font typeface="Proxima Nova"/>
      <p:regular r:id="rId54"/>
      <p:bold r:id="rId55"/>
      <p:italic r:id="rId56"/>
      <p:boldItalic r:id="rId57"/>
    </p:embeddedFont>
    <p:embeddedFont>
      <p:font typeface="Helvetica Neue"/>
      <p:regular r:id="rId58"/>
      <p:bold r:id="rId59"/>
      <p:italic r:id="rId60"/>
      <p:boldItalic r:id="rId61"/>
    </p:embeddedFont>
    <p:embeddedFont>
      <p:font typeface="Helvetica Neue Light"/>
      <p:regular r:id="rId62"/>
      <p:bold r:id="rId63"/>
      <p:italic r:id="rId64"/>
      <p:boldItalic r:id="rId65"/>
    </p:embeddedFont>
    <p:embeddedFont>
      <p:font typeface="Gill Sans"/>
      <p:regular r:id="rId66"/>
      <p:bold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HelveticaNeueLight-regular.fntdata"/><Relationship Id="rId61" Type="http://schemas.openxmlformats.org/officeDocument/2006/relationships/font" Target="fonts/HelveticaNeue-boldItalic.fntdata"/><Relationship Id="rId20" Type="http://schemas.openxmlformats.org/officeDocument/2006/relationships/slide" Target="slides/slide13.xml"/><Relationship Id="rId64" Type="http://schemas.openxmlformats.org/officeDocument/2006/relationships/font" Target="fonts/HelveticaNeueLight-italic.fntdata"/><Relationship Id="rId63" Type="http://schemas.openxmlformats.org/officeDocument/2006/relationships/font" Target="fonts/HelveticaNeueLight-bold.fntdata"/><Relationship Id="rId22" Type="http://schemas.openxmlformats.org/officeDocument/2006/relationships/slide" Target="slides/slide15.xml"/><Relationship Id="rId66" Type="http://schemas.openxmlformats.org/officeDocument/2006/relationships/font" Target="fonts/GillSans-regular.fntdata"/><Relationship Id="rId21" Type="http://schemas.openxmlformats.org/officeDocument/2006/relationships/slide" Target="slides/slide14.xml"/><Relationship Id="rId65" Type="http://schemas.openxmlformats.org/officeDocument/2006/relationships/font" Target="fonts/HelveticaNeueLight-boldItalic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7" Type="http://schemas.openxmlformats.org/officeDocument/2006/relationships/font" Target="fonts/GillSans-bold.fntdata"/><Relationship Id="rId60" Type="http://schemas.openxmlformats.org/officeDocument/2006/relationships/font" Target="fonts/HelveticaNeue-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font" Target="fonts/ProximaNova-bold.fntdata"/><Relationship Id="rId10" Type="http://schemas.openxmlformats.org/officeDocument/2006/relationships/slide" Target="slides/slide3.xml"/><Relationship Id="rId54" Type="http://schemas.openxmlformats.org/officeDocument/2006/relationships/font" Target="fonts/ProximaNova-regular.fntdata"/><Relationship Id="rId13" Type="http://schemas.openxmlformats.org/officeDocument/2006/relationships/slide" Target="slides/slide6.xml"/><Relationship Id="rId57" Type="http://schemas.openxmlformats.org/officeDocument/2006/relationships/font" Target="fonts/ProximaNova-boldItalic.fntdata"/><Relationship Id="rId12" Type="http://schemas.openxmlformats.org/officeDocument/2006/relationships/slide" Target="slides/slide5.xml"/><Relationship Id="rId56" Type="http://schemas.openxmlformats.org/officeDocument/2006/relationships/font" Target="fonts/ProximaNova-italic.fntdata"/><Relationship Id="rId15" Type="http://schemas.openxmlformats.org/officeDocument/2006/relationships/slide" Target="slides/slide8.xml"/><Relationship Id="rId59" Type="http://schemas.openxmlformats.org/officeDocument/2006/relationships/font" Target="fonts/HelveticaNeue-bold.fntdata"/><Relationship Id="rId14" Type="http://schemas.openxmlformats.org/officeDocument/2006/relationships/slide" Target="slides/slide7.xml"/><Relationship Id="rId58" Type="http://schemas.openxmlformats.org/officeDocument/2006/relationships/font" Target="fonts/HelveticaNeue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28948f12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28948f12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2b1b1091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2b1b1091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2b1b1091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2b1b1091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2b1b10915_0_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42b1b10915_0_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2b1b10915_0_2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42b1b10915_0_2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2b1b1091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2b1b1091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2b1b1091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2b1b1091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2b1b1091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2b1b1091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2b1b1091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2b1b1091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2b1b1091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2b1b1091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42b1b1091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42b1b1091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2b1b1091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2b1b1091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2b1b10915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42b1b10915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2b1b10915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2b1b10915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2b1b10915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2b1b10915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42b1b10915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42b1b1091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2b1b10915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2b1b10915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2b1b10915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2b1b10915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42b1b10915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42b1b1091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2b1b10915_0_2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42b1b10915_0_2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42b1b10915_0_2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42b1b10915_0_2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2b1b109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2b1b109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2b1b10915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42b1b1091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42b1b1091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42b1b1091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42b1b10915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42b1b10915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2b1b1091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2b1b1091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42b1b1091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42b1b1091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2b1b10915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2b1b10915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2b1b10915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2b1b10915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42b1b10915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42b1b10915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42b1b10915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42b1b10915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42b1b10915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42b1b10915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2b1b1091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2b1b1091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42b1b10915_0_3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42b1b10915_0_3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42b1b10915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42b1b10915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42b1b1091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42b1b1091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42b1b10915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42b1b10915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2b1b10915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2b1b10915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42b1b10915_0_3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42b1b10915_0_3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2b1b10915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42b1b10915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2b1b1091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2b1b1091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2b1b1091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2b1b1091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2b1b1091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2b1b1091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2b1b1091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2b1b1091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2b1b1091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2b1b1091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553641" y="1078260"/>
            <a:ext cx="8036700" cy="17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553641" y="3274963"/>
            <a:ext cx="80367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>
            <p:ph idx="2" type="pic"/>
          </p:nvPr>
        </p:nvSpPr>
        <p:spPr>
          <a:xfrm>
            <a:off x="946547" y="549176"/>
            <a:ext cx="7304700" cy="27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892969" y="3643313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892969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553641" y="1439912"/>
            <a:ext cx="80367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影像" id="68" name="Google Shape;6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93183" y="1762637"/>
            <a:ext cx="1618226" cy="161822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er">
  <p:cSld name="Title - Cent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553641" y="1714500"/>
            <a:ext cx="8036700" cy="17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/>
          <p:nvPr>
            <p:ph idx="2" type="pic"/>
          </p:nvPr>
        </p:nvSpPr>
        <p:spPr>
          <a:xfrm>
            <a:off x="4715164" y="548219"/>
            <a:ext cx="3767700" cy="40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type="title"/>
          </p:nvPr>
        </p:nvSpPr>
        <p:spPr>
          <a:xfrm>
            <a:off x="625636" y="535781"/>
            <a:ext cx="3767700" cy="186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625636" y="2578447"/>
            <a:ext cx="37677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/>
          <p:nvPr>
            <p:ph idx="2" type="pic"/>
          </p:nvPr>
        </p:nvSpPr>
        <p:spPr>
          <a:xfrm>
            <a:off x="4830961" y="1466701"/>
            <a:ext cx="3714900" cy="3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type="title"/>
          </p:nvPr>
        </p:nvSpPr>
        <p:spPr>
          <a:xfrm>
            <a:off x="250031" y="133945"/>
            <a:ext cx="86439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4" name="Google Shape;84;p21"/>
          <p:cNvSpPr txBox="1"/>
          <p:nvPr>
            <p:ph idx="1" type="body"/>
          </p:nvPr>
        </p:nvSpPr>
        <p:spPr>
          <a:xfrm>
            <a:off x="250031" y="1439912"/>
            <a:ext cx="41433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535781" y="401836"/>
            <a:ext cx="8063400" cy="43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892969" y="3000375"/>
            <a:ext cx="73581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5353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2" type="body"/>
          </p:nvPr>
        </p:nvSpPr>
        <p:spPr>
          <a:xfrm>
            <a:off x="892969" y="2025922"/>
            <a:ext cx="73581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5353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py">
  <p:cSld name="Blank cop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7"/>
          <p:cNvSpPr txBox="1"/>
          <p:nvPr>
            <p:ph type="title"/>
          </p:nvPr>
        </p:nvSpPr>
        <p:spPr>
          <a:xfrm>
            <a:off x="553641" y="1078260"/>
            <a:ext cx="8036700" cy="17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" type="body"/>
          </p:nvPr>
        </p:nvSpPr>
        <p:spPr>
          <a:xfrm>
            <a:off x="553641" y="3274963"/>
            <a:ext cx="80367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5" name="Google Shape;105;p27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8"/>
          <p:cNvSpPr/>
          <p:nvPr>
            <p:ph idx="2" type="pic"/>
          </p:nvPr>
        </p:nvSpPr>
        <p:spPr>
          <a:xfrm>
            <a:off x="946547" y="549176"/>
            <a:ext cx="7304700" cy="27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8" name="Google Shape;108;p28"/>
          <p:cNvSpPr txBox="1"/>
          <p:nvPr>
            <p:ph type="title"/>
          </p:nvPr>
        </p:nvSpPr>
        <p:spPr>
          <a:xfrm>
            <a:off x="892969" y="3643313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9" name="Google Shape;109;p28"/>
          <p:cNvSpPr txBox="1"/>
          <p:nvPr>
            <p:ph idx="1" type="body"/>
          </p:nvPr>
        </p:nvSpPr>
        <p:spPr>
          <a:xfrm>
            <a:off x="892969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0" name="Google Shape;110;p28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9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" name="Google Shape;113;p29"/>
          <p:cNvSpPr txBox="1"/>
          <p:nvPr>
            <p:ph idx="1" type="body"/>
          </p:nvPr>
        </p:nvSpPr>
        <p:spPr>
          <a:xfrm>
            <a:off x="553641" y="1439912"/>
            <a:ext cx="80367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4" name="Google Shape;114;p29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影像" id="116" name="Google Shape;116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93183" y="1762637"/>
            <a:ext cx="1618226" cy="161822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0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er">
  <p:cSld name="Title - Center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/>
          <p:nvPr>
            <p:ph type="title"/>
          </p:nvPr>
        </p:nvSpPr>
        <p:spPr>
          <a:xfrm>
            <a:off x="553641" y="1714500"/>
            <a:ext cx="8036700" cy="17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" name="Google Shape;120;p31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/>
          <p:nvPr>
            <p:ph idx="2" type="pic"/>
          </p:nvPr>
        </p:nvSpPr>
        <p:spPr>
          <a:xfrm>
            <a:off x="4715164" y="548219"/>
            <a:ext cx="3767700" cy="40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3" name="Google Shape;123;p32"/>
          <p:cNvSpPr txBox="1"/>
          <p:nvPr>
            <p:ph type="title"/>
          </p:nvPr>
        </p:nvSpPr>
        <p:spPr>
          <a:xfrm>
            <a:off x="625636" y="535781"/>
            <a:ext cx="3767700" cy="186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4" name="Google Shape;124;p32"/>
          <p:cNvSpPr txBox="1"/>
          <p:nvPr>
            <p:ph idx="1" type="body"/>
          </p:nvPr>
        </p:nvSpPr>
        <p:spPr>
          <a:xfrm>
            <a:off x="625636" y="2578447"/>
            <a:ext cx="37677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" name="Google Shape;125;p32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3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" name="Google Shape;128;p33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/>
          <p:nvPr>
            <p:ph idx="2" type="pic"/>
          </p:nvPr>
        </p:nvSpPr>
        <p:spPr>
          <a:xfrm>
            <a:off x="4830961" y="1466701"/>
            <a:ext cx="3714900" cy="3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1" name="Google Shape;131;p34"/>
          <p:cNvSpPr txBox="1"/>
          <p:nvPr>
            <p:ph type="title"/>
          </p:nvPr>
        </p:nvSpPr>
        <p:spPr>
          <a:xfrm>
            <a:off x="250031" y="133945"/>
            <a:ext cx="86439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2" name="Google Shape;132;p34"/>
          <p:cNvSpPr txBox="1"/>
          <p:nvPr>
            <p:ph idx="1" type="body"/>
          </p:nvPr>
        </p:nvSpPr>
        <p:spPr>
          <a:xfrm>
            <a:off x="250031" y="1439912"/>
            <a:ext cx="41433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3" name="Google Shape;133;p34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idx="1" type="body"/>
          </p:nvPr>
        </p:nvSpPr>
        <p:spPr>
          <a:xfrm>
            <a:off x="535781" y="401836"/>
            <a:ext cx="8063400" cy="43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6" name="Google Shape;136;p35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6"/>
          <p:cNvSpPr txBox="1"/>
          <p:nvPr>
            <p:ph idx="1" type="body"/>
          </p:nvPr>
        </p:nvSpPr>
        <p:spPr>
          <a:xfrm>
            <a:off x="892969" y="3000375"/>
            <a:ext cx="73581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5353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9" name="Google Shape;139;p36"/>
          <p:cNvSpPr txBox="1"/>
          <p:nvPr>
            <p:ph idx="2" type="body"/>
          </p:nvPr>
        </p:nvSpPr>
        <p:spPr>
          <a:xfrm>
            <a:off x="892969" y="2025922"/>
            <a:ext cx="73581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53535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0" name="Google Shape;140;p36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3" name="Google Shape;143;p37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py">
  <p:cSld name="Blank cop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50031" y="1439912"/>
            <a:ext cx="86439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  <a:defRPr b="1" i="0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" name="Google Shape;100;p26"/>
          <p:cNvSpPr txBox="1"/>
          <p:nvPr>
            <p:ph idx="1" type="body"/>
          </p:nvPr>
        </p:nvSpPr>
        <p:spPr>
          <a:xfrm>
            <a:off x="250031" y="1439912"/>
            <a:ext cx="86439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9250" lvl="1" marL="914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9250" lvl="2" marL="1371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9250" lvl="3" marL="1828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9250" lvl="4" marL="22860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9250" lvl="5" marL="274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9250" lvl="6" marL="32004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9250" lvl="7" marL="3657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9250" lvl="8" marL="41148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900"/>
              <a:buFont typeface="Helvetica Neue"/>
              <a:buChar char="•"/>
              <a:defRPr b="0" i="0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1" name="Google Shape;101;p26"/>
          <p:cNvSpPr txBox="1"/>
          <p:nvPr>
            <p:ph idx="12" type="sldNum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b="0" i="0" sz="1200" u="none" cap="none" strike="noStrik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3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9"/>
          <p:cNvSpPr txBox="1"/>
          <p:nvPr>
            <p:ph type="ctrTitle"/>
          </p:nvPr>
        </p:nvSpPr>
        <p:spPr>
          <a:xfrm>
            <a:off x="510450" y="1014563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6000"/>
              <a:t>iOS APP程式設計</a:t>
            </a:r>
            <a:endParaRPr sz="6000"/>
          </a:p>
        </p:txBody>
      </p:sp>
      <p:sp>
        <p:nvSpPr>
          <p:cNvPr id="151" name="Google Shape;151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陳重宏 @ 逢甲大學通識中心</a:t>
            </a:r>
            <a:br>
              <a:rPr lang="zh-TW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9"/>
          <p:cNvSpPr txBox="1"/>
          <p:nvPr/>
        </p:nvSpPr>
        <p:spPr>
          <a:xfrm>
            <a:off x="6708275" y="4148850"/>
            <a:ext cx="19569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keny@gis.tw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0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</a:pPr>
            <a:r>
              <a:rPr b="1" i="0" lang="zh-TW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重要詞彙</a:t>
            </a:r>
            <a:endParaRPr/>
          </a:p>
        </p:txBody>
      </p:sp>
      <p:sp>
        <p:nvSpPr>
          <p:cNvPr id="209" name="Google Shape;209;p50"/>
          <p:cNvSpPr txBox="1"/>
          <p:nvPr>
            <p:ph idx="1" type="body"/>
          </p:nvPr>
        </p:nvSpPr>
        <p:spPr>
          <a:xfrm>
            <a:off x="553641" y="1439912"/>
            <a:ext cx="81108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1C16B"/>
              </a:buClr>
              <a:buSzPts val="2300"/>
              <a:buFont typeface="Helvetica Neue"/>
              <a:buNone/>
            </a:pPr>
            <a:r>
              <a:rPr b="1" i="0" lang="zh-TW" sz="2300" u="none" cap="none" strike="noStrike">
                <a:solidFill>
                  <a:srgbClr val="71C16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條件式：</a:t>
            </a:r>
            <a:r>
              <a:rPr b="0" i="0" lang="zh-TW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你測試的項目會有 "true" 或 "false" 結果。例如，你正在派發傳單，以招攬程式編寫俱樂部新成員。當你看到某位學生，則判定：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2300"/>
              <a:buFont typeface="Helvetica Neue"/>
              <a:buNone/>
            </a:pPr>
            <a:r>
              <a:t/>
            </a:r>
            <a:endParaRPr b="0" i="0" sz="2300" u="none" cap="none" strike="noStrike">
              <a:solidFill>
                <a:srgbClr val="53535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影像" id="210" name="Google Shape;21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9003" y="2971224"/>
            <a:ext cx="5700101" cy="19471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影像" id="211" name="Google Shape;211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70628" y="4446984"/>
            <a:ext cx="200475" cy="3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1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</a:pPr>
            <a:r>
              <a:rPr b="1" i="0" lang="zh-TW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重要詞彙</a:t>
            </a:r>
            <a:endParaRPr/>
          </a:p>
        </p:txBody>
      </p:sp>
      <p:sp>
        <p:nvSpPr>
          <p:cNvPr id="217" name="Google Shape;217;p51"/>
          <p:cNvSpPr txBox="1"/>
          <p:nvPr>
            <p:ph idx="1" type="body"/>
          </p:nvPr>
        </p:nvSpPr>
        <p:spPr>
          <a:xfrm>
            <a:off x="553641" y="1439912"/>
            <a:ext cx="8180400" cy="3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1C16B"/>
              </a:buClr>
              <a:buSzPts val="2300"/>
              <a:buFont typeface="Helvetica Neue"/>
              <a:buNone/>
            </a:pPr>
            <a:r>
              <a:rPr b="1" i="0" lang="zh-TW" sz="2300" u="none" cap="none" strike="noStrike">
                <a:solidFill>
                  <a:srgbClr val="71C16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條件式程式碼：</a:t>
            </a:r>
            <a:r>
              <a:rPr b="0" i="0" lang="zh-TW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只在某個條件為 true 才會執行的一段程式碼。這段程式碼可以用 “if-then” 陳述式表示，也可以包含「else 區塊」，這樣只有在 if 陳述式中的所有條件都為 false 時，「else 區塊」中的程式碼才會執行。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2300"/>
              <a:buFont typeface="Helvetica Neue"/>
              <a:buNone/>
            </a:pPr>
            <a:r>
              <a:rPr b="0" i="0" lang="zh-TW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範例：如果 (if) [某人對程式編寫有興趣]，則 (then) [邀請加入程式編寫俱樂部]，否則 (else) [不要邀請加入程式編寫俱樂部]。 </a:t>
            </a:r>
            <a:endParaRPr/>
          </a:p>
        </p:txBody>
      </p:sp>
      <p:pic>
        <p:nvPicPr>
          <p:cNvPr descr="影像" id="218" name="Google Shape;21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0628" y="4446984"/>
            <a:ext cx="200475" cy="3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Playgrounds Part 2</a:t>
            </a:r>
            <a:endParaRPr/>
          </a:p>
        </p:txBody>
      </p:sp>
      <p:sp>
        <p:nvSpPr>
          <p:cNvPr id="158" name="Google Shape;158;p4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條件判斷、while迴圈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6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</a:pPr>
            <a:r>
              <a:rPr b="1" i="0" lang="zh-TW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重要詞彙</a:t>
            </a:r>
            <a:endParaRPr/>
          </a:p>
        </p:txBody>
      </p:sp>
      <p:sp>
        <p:nvSpPr>
          <p:cNvPr id="294" name="Google Shape;294;p66"/>
          <p:cNvSpPr txBox="1"/>
          <p:nvPr>
            <p:ph idx="1" type="body"/>
          </p:nvPr>
        </p:nvSpPr>
        <p:spPr>
          <a:xfrm>
            <a:off x="553641" y="1439912"/>
            <a:ext cx="8401500" cy="3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1C16B"/>
              </a:buClr>
              <a:buSzPts val="2300"/>
              <a:buFont typeface="Helvetica Neue"/>
              <a:buNone/>
            </a:pPr>
            <a:r>
              <a:rPr b="1" i="0" lang="zh-TW" sz="2300" u="none" cap="none" strike="noStrike">
                <a:solidFill>
                  <a:srgbClr val="71C16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布林值：</a:t>
            </a:r>
            <a:r>
              <a:rPr b="0" i="0" lang="zh-TW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只能為 true 或 false 的值。為了讓條件陳述式能夠執行，我們必須告訴電腦可能的結果有哪些。所以在我們的範例中，「如果對程式編寫有興趣」則將布林值設為 true，「如果對程式編寫沒興趣」，則設為 false。</a:t>
            </a:r>
            <a:endParaRPr/>
          </a:p>
        </p:txBody>
      </p:sp>
      <p:pic>
        <p:nvPicPr>
          <p:cNvPr descr="影像" id="295" name="Google Shape;295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0628" y="4446984"/>
            <a:ext cx="200475" cy="3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7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</a:pPr>
            <a:r>
              <a:rPr b="1" i="0" lang="zh-TW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重要詞彙</a:t>
            </a:r>
            <a:endParaRPr/>
          </a:p>
        </p:txBody>
      </p:sp>
      <p:sp>
        <p:nvSpPr>
          <p:cNvPr id="301" name="Google Shape;301;p67"/>
          <p:cNvSpPr txBox="1"/>
          <p:nvPr>
            <p:ph idx="1" type="body"/>
          </p:nvPr>
        </p:nvSpPr>
        <p:spPr>
          <a:xfrm>
            <a:off x="553641" y="1439912"/>
            <a:ext cx="8121000" cy="3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1C16B"/>
              </a:buClr>
              <a:buSzPts val="2300"/>
              <a:buFont typeface="Helvetica Neue"/>
              <a:buNone/>
            </a:pPr>
            <a:r>
              <a:rPr b="1" i="0" lang="zh-TW" sz="2300" u="none" cap="none" strike="noStrike">
                <a:solidFill>
                  <a:srgbClr val="71C16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邏輯運算子：</a:t>
            </a:r>
            <a:r>
              <a:rPr b="0" i="0" lang="zh-TW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連接兩個或多個布林值讓條件式決定更具體化的符號或文字，例如 "and"、"or" 及 "not"。</a:t>
            </a:r>
            <a:endParaRPr/>
          </a:p>
          <a:p>
            <a:pPr indent="-203200" lvl="0" marL="20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Char char="•"/>
            </a:pPr>
            <a:r>
              <a:rPr b="0" i="0" lang="zh-TW" sz="17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(&amp;&amp;)—如果兩個陳述式都為 true，則 AND 運算子結果為 “true”；否則運算子結果為 false。在程式編寫中，陳述式稱為「運算元」。</a:t>
            </a:r>
            <a:endParaRPr/>
          </a:p>
          <a:p>
            <a:pPr indent="-203200" lvl="0" marL="20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Char char="•"/>
            </a:pPr>
            <a:r>
              <a:rPr b="0" i="0" lang="zh-TW" sz="17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 (||)—如果一或兩個運算元為 true，則 OR 運算子結果為 “true”；否則運算子結果為 false。</a:t>
            </a:r>
            <a:endParaRPr/>
          </a:p>
          <a:p>
            <a:pPr indent="-203200" lvl="0" marL="2032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Char char="•"/>
            </a:pPr>
            <a:r>
              <a:rPr b="0" i="0" lang="zh-TW" sz="17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 (!)—如果值為 false，則 NOT 運算子結果為 “true”，反之亦然。它會有效地將值反轉，True 變成 false 而 false 變成 true。</a:t>
            </a:r>
            <a:endParaRPr/>
          </a:p>
        </p:txBody>
      </p:sp>
      <p:pic>
        <p:nvPicPr>
          <p:cNvPr descr="影像" id="302" name="Google Shape;302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0628" y="4446984"/>
            <a:ext cx="200475" cy="3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78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</a:pPr>
            <a:r>
              <a:rPr b="1" i="0" lang="zh-TW" sz="35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重要詞彙</a:t>
            </a:r>
            <a:endParaRPr/>
          </a:p>
        </p:txBody>
      </p:sp>
      <p:sp>
        <p:nvSpPr>
          <p:cNvPr id="358" name="Google Shape;358;p78"/>
          <p:cNvSpPr txBox="1"/>
          <p:nvPr>
            <p:ph idx="1" type="body"/>
          </p:nvPr>
        </p:nvSpPr>
        <p:spPr>
          <a:xfrm>
            <a:off x="553641" y="1439912"/>
            <a:ext cx="8036700" cy="33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1C16B"/>
              </a:buClr>
              <a:buSzPts val="2300"/>
              <a:buFont typeface="Helvetica Neue"/>
              <a:buNone/>
            </a:pPr>
            <a:r>
              <a:rPr b="1" i="0" lang="zh-TW" sz="2300" u="none" cap="none" strike="noStrike">
                <a:solidFill>
                  <a:srgbClr val="71C16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 迴圈：</a:t>
            </a:r>
            <a:r>
              <a:rPr b="0" i="0" lang="zh-TW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當指定條件為 true 時，即會一直執行一段程式碼的迴圈。當條件為 false 時，迴圈程式碼會停止執行。 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2300"/>
              <a:buFont typeface="Helvetica Neue"/>
              <a:buNone/>
            </a:pPr>
            <a:r>
              <a:rPr b="0" i="0" lang="zh-TW" sz="2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樂曲播放時起舞。</a:t>
            </a:r>
            <a:endParaRPr/>
          </a:p>
        </p:txBody>
      </p:sp>
      <p:pic>
        <p:nvPicPr>
          <p:cNvPr descr="影像" id="359" name="Google Shape;359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0628" y="4446984"/>
            <a:ext cx="200475" cy="3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83"/>
          <p:cNvSpPr txBox="1"/>
          <p:nvPr>
            <p:ph type="title"/>
          </p:nvPr>
        </p:nvSpPr>
        <p:spPr>
          <a:xfrm>
            <a:off x="553641" y="133945"/>
            <a:ext cx="80367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Helvetica Neue"/>
              <a:buNone/>
            </a:pPr>
            <a:r>
              <a:rPr lang="zh-TW"/>
              <a:t>問題？</a:t>
            </a:r>
            <a:endParaRPr/>
          </a:p>
        </p:txBody>
      </p:sp>
      <p:sp>
        <p:nvSpPr>
          <p:cNvPr id="385" name="Google Shape;385;p83"/>
          <p:cNvSpPr txBox="1"/>
          <p:nvPr>
            <p:ph idx="1" type="body"/>
          </p:nvPr>
        </p:nvSpPr>
        <p:spPr>
          <a:xfrm>
            <a:off x="553650" y="1439906"/>
            <a:ext cx="8036700" cy="15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rgbClr val="535353"/>
              </a:buClr>
              <a:buSzPts val="2300"/>
              <a:buFont typeface="Helvetica Neue"/>
              <a:buNone/>
            </a:pPr>
            <a:r>
              <a:rPr lang="zh-TW"/>
              <a:t>你在 app 中何時使用 for 迴圈與 while 迴圈？你如何做決定的？</a:t>
            </a:r>
            <a:endParaRPr/>
          </a:p>
        </p:txBody>
      </p:sp>
      <p:pic>
        <p:nvPicPr>
          <p:cNvPr descr="影像" id="386" name="Google Shape;386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0628" y="4446984"/>
            <a:ext cx="200475" cy="3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8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Q &amp; 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